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70" r:id="rId2"/>
    <p:sldId id="371" r:id="rId3"/>
    <p:sldId id="374" r:id="rId4"/>
    <p:sldId id="376" r:id="rId5"/>
  </p:sldIdLst>
  <p:sldSz cx="12188825" cy="6858000"/>
  <p:notesSz cx="7010400" cy="92964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pos="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8793"/>
    <a:srgbClr val="398B8E"/>
    <a:srgbClr val="82C548"/>
    <a:srgbClr val="0070A6"/>
    <a:srgbClr val="2F8793"/>
    <a:srgbClr val="007AA9"/>
    <a:srgbClr val="EF5B39"/>
    <a:srgbClr val="2E5230"/>
    <a:srgbClr val="3D75AD"/>
    <a:srgbClr val="D66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87661" autoAdjust="0"/>
  </p:normalViewPr>
  <p:slideViewPr>
    <p:cSldViewPr snapToObjects="1">
      <p:cViewPr>
        <p:scale>
          <a:sx n="153" d="100"/>
          <a:sy n="153" d="100"/>
        </p:scale>
        <p:origin x="-1138" y="-2933"/>
      </p:cViewPr>
      <p:guideLst>
        <p:guide orient="horz" pos="2160"/>
        <p:guide pos="3839"/>
        <p:guide orient="horz" pos="720"/>
        <p:guide pos="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87" d="100"/>
          <a:sy n="87" d="100"/>
        </p:scale>
        <p:origin x="-1872" y="816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ika\AppData\Local\Microsoft\Windows\INetCache\Content.Outlook\V9X6ZUYT\Comparatie2022-2023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Sume</a:t>
            </a:r>
            <a:r>
              <a:rPr lang="hu-HU"/>
              <a:t> defalcate din TVA 2022 -2023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9122797401328848"/>
          <c:y val="7.0461414728430774E-2"/>
          <c:w val="0.70830302838651193"/>
          <c:h val="0.442573302719367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'[Comparatie2022-2023p.xls]Sheet1'!$C$5</c:f>
              <c:strCache>
                <c:ptCount val="1"/>
                <c:pt idx="0">
                  <c:v>Suma - Legea bugetului 2022</c:v>
                </c:pt>
              </c:strCache>
            </c:strRef>
          </c:tx>
          <c:invertIfNegative val="0"/>
          <c:cat>
            <c:strRef>
              <c:f>'[Comparatie2022-2023p.xls]Sheet1'!$B$6:$B$17</c:f>
              <c:strCache>
                <c:ptCount val="12"/>
                <c:pt idx="0">
                  <c:v>Sume defalcate din TVA pentru cheltuieli descentralizate. Total din care:</c:v>
                </c:pt>
                <c:pt idx="1">
                  <c:v>Finanțarea serviciilor sociale de protecție a copilului </c:v>
                </c:pt>
                <c:pt idx="2">
                  <c:v>Finanțarea centrelor publice pentru persoane adulte cu handicap</c:v>
                </c:pt>
                <c:pt idx="3">
                  <c:v>Programul pentru școli a României</c:v>
                </c:pt>
                <c:pt idx="4">
                  <c:v>Finanțarea drepturilor copiilor cu cerințe educaționale speciale care frecventează învățământul special</c:v>
                </c:pt>
                <c:pt idx="5">
                  <c:v>Finanțarea cheltuielilor cu bunuri și servicii pentru întreținerea curentă a unităților de învățământ special și centrelor județene de resurse și asistență educațională din învățământul special</c:v>
                </c:pt>
                <c:pt idx="6">
                  <c:v>Finanţarea culturii şi cultelor</c:v>
                </c:pt>
                <c:pt idx="7">
                  <c:v>Finanțarea burselor din învățământul special</c:v>
                </c:pt>
                <c:pt idx="8">
                  <c:v>Tichete sociale - învățământ</c:v>
                </c:pt>
                <c:pt idx="9">
                  <c:v>Finanțarea serviciilor publice județene de evidența persoanelor</c:v>
                </c:pt>
                <c:pt idx="10">
                  <c:v>Sume defalcate din TVA pentru lucrări pe drumuri comunale și județene</c:v>
                </c:pt>
                <c:pt idx="11">
                  <c:v>Sume defalcate din TVA pentru echilibrare</c:v>
                </c:pt>
              </c:strCache>
            </c:strRef>
          </c:cat>
          <c:val>
            <c:numRef>
              <c:f>'[Comparatie2022-2023p.xls]Sheet1'!$C$6:$C$17</c:f>
              <c:numCache>
                <c:formatCode>#,##0</c:formatCode>
                <c:ptCount val="12"/>
                <c:pt idx="0">
                  <c:v>60536</c:v>
                </c:pt>
                <c:pt idx="1">
                  <c:v>29758</c:v>
                </c:pt>
                <c:pt idx="2">
                  <c:v>14432</c:v>
                </c:pt>
                <c:pt idx="3">
                  <c:v>5867</c:v>
                </c:pt>
                <c:pt idx="4">
                  <c:v>1154</c:v>
                </c:pt>
                <c:pt idx="5">
                  <c:v>1008</c:v>
                </c:pt>
                <c:pt idx="6">
                  <c:v>8253</c:v>
                </c:pt>
                <c:pt idx="7">
                  <c:v>64</c:v>
                </c:pt>
                <c:pt idx="8">
                  <c:v>0</c:v>
                </c:pt>
                <c:pt idx="9">
                  <c:v>0</c:v>
                </c:pt>
                <c:pt idx="10">
                  <c:v>14304</c:v>
                </c:pt>
                <c:pt idx="11">
                  <c:v>60125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47-41D9-A839-C03235EF4802}"/>
            </c:ext>
          </c:extLst>
        </c:ser>
        <c:ser>
          <c:idx val="1"/>
          <c:order val="1"/>
          <c:tx>
            <c:strRef>
              <c:f>'[Comparatie2022-2023p.xls]Sheet1'!$D$5</c:f>
              <c:strCache>
                <c:ptCount val="1"/>
                <c:pt idx="0">
                  <c:v>Suma - Legea bugetului 2023</c:v>
                </c:pt>
              </c:strCache>
            </c:strRef>
          </c:tx>
          <c:invertIfNegative val="0"/>
          <c:cat>
            <c:strRef>
              <c:f>'[Comparatie2022-2023p.xls]Sheet1'!$B$6:$B$17</c:f>
              <c:strCache>
                <c:ptCount val="12"/>
                <c:pt idx="0">
                  <c:v>Sume defalcate din TVA pentru cheltuieli descentralizate. Total din care:</c:v>
                </c:pt>
                <c:pt idx="1">
                  <c:v>Finanțarea serviciilor sociale de protecție a copilului </c:v>
                </c:pt>
                <c:pt idx="2">
                  <c:v>Finanțarea centrelor publice pentru persoane adulte cu handicap</c:v>
                </c:pt>
                <c:pt idx="3">
                  <c:v>Programul pentru școli a României</c:v>
                </c:pt>
                <c:pt idx="4">
                  <c:v>Finanțarea drepturilor copiilor cu cerințe educaționale speciale care frecventează învățământul special</c:v>
                </c:pt>
                <c:pt idx="5">
                  <c:v>Finanțarea cheltuielilor cu bunuri și servicii pentru întreținerea curentă a unităților de învățământ special și centrelor județene de resurse și asistență educațională din învățământul special</c:v>
                </c:pt>
                <c:pt idx="6">
                  <c:v>Finanţarea culturii şi cultelor</c:v>
                </c:pt>
                <c:pt idx="7">
                  <c:v>Finanțarea burselor din învățământul special</c:v>
                </c:pt>
                <c:pt idx="8">
                  <c:v>Tichete sociale - învățământ</c:v>
                </c:pt>
                <c:pt idx="9">
                  <c:v>Finanțarea serviciilor publice județene de evidența persoanelor</c:v>
                </c:pt>
                <c:pt idx="10">
                  <c:v>Sume defalcate din TVA pentru lucrări pe drumuri comunale și județene</c:v>
                </c:pt>
                <c:pt idx="11">
                  <c:v>Sume defalcate din TVA pentru echilibrare</c:v>
                </c:pt>
              </c:strCache>
            </c:strRef>
          </c:cat>
          <c:val>
            <c:numRef>
              <c:f>'[Comparatie2022-2023p.xls]Sheet1'!$D$6:$D$17</c:f>
              <c:numCache>
                <c:formatCode>#,##0</c:formatCode>
                <c:ptCount val="12"/>
                <c:pt idx="0">
                  <c:v>74535</c:v>
                </c:pt>
                <c:pt idx="1">
                  <c:v>38552</c:v>
                </c:pt>
                <c:pt idx="2">
                  <c:v>17531</c:v>
                </c:pt>
                <c:pt idx="3">
                  <c:v>6550</c:v>
                </c:pt>
                <c:pt idx="4">
                  <c:v>1679</c:v>
                </c:pt>
                <c:pt idx="5">
                  <c:v>1190</c:v>
                </c:pt>
                <c:pt idx="6">
                  <c:v>8836</c:v>
                </c:pt>
                <c:pt idx="7">
                  <c:v>180</c:v>
                </c:pt>
                <c:pt idx="8">
                  <c:v>17</c:v>
                </c:pt>
                <c:pt idx="9">
                  <c:v>0</c:v>
                </c:pt>
                <c:pt idx="10">
                  <c:v>17880</c:v>
                </c:pt>
                <c:pt idx="11">
                  <c:v>50603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47-41D9-A839-C03235EF4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25446656"/>
        <c:axId val="349808896"/>
      </c:barChart>
      <c:catAx>
        <c:axId val="32544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49808896"/>
        <c:crosses val="autoZero"/>
        <c:auto val="1"/>
        <c:lblAlgn val="ctr"/>
        <c:lblOffset val="100"/>
        <c:noMultiLvlLbl val="0"/>
      </c:catAx>
      <c:valAx>
        <c:axId val="349808896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crossAx val="325446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31BD6E-1850-B64A-9126-D81B1BAF989B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D84929-823F-AC45-92DE-450DEA62C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01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25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75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70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70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8" y="3043730"/>
            <a:ext cx="5471438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64AC0-5FD6-C441-8114-A2338F0293AC}" type="datetime3">
              <a:rPr lang="en-US" smtClean="0"/>
              <a:t>3 January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7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60B0D-B2C0-CB48-AEAF-27539A93CD22}" type="datetime3">
              <a:rPr lang="en-US" smtClean="0"/>
              <a:t>3 January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8174-604B-404A-A463-2BC687431D5D}" type="datetime3">
              <a:rPr lang="en-US" smtClean="0"/>
              <a:t>3 January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3E2E4-B8DA-6243-B3AF-F551086028F3}" type="datetime3">
              <a:rPr lang="en-US" smtClean="0"/>
              <a:t>3 January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0AB18-1D41-C846-A928-75001456483A}" type="datetime3">
              <a:rPr lang="en-US" smtClean="0"/>
              <a:t>3 January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0CFB-9021-3048-8F89-15EBDB2A4CDF}" type="datetime3">
              <a:rPr lang="en-US" smtClean="0"/>
              <a:t>3 January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2" r:id="rId3"/>
    <p:sldLayoutId id="2147483654" r:id="rId4"/>
    <p:sldLayoutId id="2147483655" r:id="rId5"/>
  </p:sldLayoutIdLst>
  <p:hf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98812" y="0"/>
            <a:ext cx="9144000" cy="6858000"/>
          </a:xfrm>
          <a:prstGeom prst="rect">
            <a:avLst/>
          </a:prstGeom>
          <a:solidFill>
            <a:srgbClr val="82C5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8612" y="2438400"/>
            <a:ext cx="5102543" cy="1582961"/>
          </a:xfrm>
        </p:spPr>
        <p:txBody>
          <a:bodyPr/>
          <a:lstStyle/>
          <a:p>
            <a:pPr algn="ctr"/>
            <a:r>
              <a:rPr lang="ro-RO" sz="3200" b="1" dirty="0"/>
              <a:t>Veniturile bugetului județul Harghita pentru anul 2023</a:t>
            </a:r>
            <a:br>
              <a:rPr lang="ro-RO" sz="3200" b="1" dirty="0"/>
            </a:br>
            <a:r>
              <a:rPr lang="hu-HU" altLang="en-US" sz="3200" b="1" dirty="0"/>
              <a:t>Hargita megye saját költségvetésének  jövedelmi mutatói</a:t>
            </a:r>
            <a:endParaRPr lang="en-US" sz="3200" b="1" dirty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18212" y="4021361"/>
            <a:ext cx="853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2" y="-30480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4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457200"/>
            <a:ext cx="10969943" cy="711081"/>
          </a:xfrm>
        </p:spPr>
        <p:txBody>
          <a:bodyPr/>
          <a:lstStyle/>
          <a:p>
            <a:pPr algn="ctr"/>
            <a:r>
              <a:rPr lang="hu-HU" sz="3000" dirty="0">
                <a:solidFill>
                  <a:srgbClr val="92D050"/>
                </a:solidFill>
                <a:ea typeface="+mn-ea"/>
                <a:cs typeface="+mn-cs"/>
              </a:rPr>
              <a:t>Veniturile pentru anul 2023 al judetului Harghita</a:t>
            </a:r>
            <a:endParaRPr lang="en-US" sz="3000" dirty="0">
              <a:solidFill>
                <a:srgbClr val="92D050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defPPr>
              <a:defRPr lang="en-US"/>
            </a:defPPr>
            <a:lvl1pPr marL="0" algn="r" defTabSz="1218987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E69268-9C8B-4EBF-A9EE-DC5DC2D48DC3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884612" y="1168281"/>
            <a:ext cx="8534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2" y="-304800"/>
            <a:ext cx="2438400" cy="24384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340913"/>
              </p:ext>
            </p:extLst>
          </p:nvPr>
        </p:nvGraphicFramePr>
        <p:xfrm>
          <a:off x="2208212" y="1429174"/>
          <a:ext cx="9371173" cy="4991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8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0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TOTAL venit </a:t>
                      </a:r>
                      <a:r>
                        <a:rPr lang="hu-HU" sz="1100" b="1" u="none" strike="noStrike">
                          <a:effectLst/>
                        </a:rPr>
                        <a:t> mii lei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>
                          <a:effectLst/>
                        </a:rPr>
                        <a:t>277.146,82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I.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Cote şi sume defalcate din impozitul pe venit, din care: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>
                          <a:effectLst/>
                        </a:rPr>
                        <a:t>63.716,00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Cote defalcate din impozitul pe venit 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55.892,00</a:t>
                      </a:r>
                      <a:endParaRPr lang="en-US" sz="11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Sume alocate din cotele defalcate din impozitul pe venit pentru echilibrarea bugetelor locale 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7.824,00</a:t>
                      </a:r>
                      <a:endParaRPr lang="en-US" sz="11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II.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TVA buget de stat, total din care: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>
                          <a:effectLst/>
                        </a:rPr>
                        <a:t>145.201,00</a:t>
                      </a:r>
                      <a:endParaRPr lang="en-US" sz="1100" b="1" i="1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1. Finanţarea cheltuielilor descentralizate la nivelul judeţului, total din care: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>
                          <a:effectLst/>
                        </a:rPr>
                        <a:t>75.469,00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1.a. Susținerea sistemului de protecția copilului</a:t>
                      </a:r>
                      <a:endParaRPr lang="en-US" sz="11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38.552,00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1.b. Susținerea sistemului persoanelor cu handicap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17.531,00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u="none" strike="noStrike">
                          <a:effectLst/>
                        </a:rPr>
                        <a:t>1.c. Produse lactate și de panificație</a:t>
                      </a:r>
                      <a:endParaRPr lang="fr-FR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6.550,00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1.e. CES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1.679,00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100" u="none" strike="noStrike">
                          <a:effectLst/>
                        </a:rPr>
                        <a:t>1.f. Invățământ special</a:t>
                      </a:r>
                      <a:endParaRPr lang="vi-VN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1.190,00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1.g. Finantarea cultelor</a:t>
                      </a:r>
                      <a:endParaRPr lang="en-US" sz="11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9.770,00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1.h. Stimulent educational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17,00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1.i Burse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180,00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2.  Pentru drumuri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19.129,00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3. Pentru echilibrarea bugetelor locale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50.603,00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III.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Alte Venituri proprii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>
                          <a:effectLst/>
                        </a:rPr>
                        <a:t>9.922,48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IV.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Subvenţii buget de stat 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>
                          <a:effectLst/>
                        </a:rPr>
                        <a:t>1.208,00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3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Finanțarea PNDL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0,00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1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Ministerul Sanatatii</a:t>
                      </a:r>
                      <a:endParaRPr lang="en-US" sz="11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0,00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Fond de interventie  - inundatii</a:t>
                      </a:r>
                      <a:endParaRPr lang="en-US" sz="11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0,00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Alte </a:t>
                      </a:r>
                      <a:endParaRPr lang="en-US" sz="1100" b="0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1.208,00</a:t>
                      </a:r>
                      <a:endParaRPr lang="en-US" sz="1100" b="0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43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V.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Subventii de la alte administratii - cofinantare pers handic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>
                          <a:effectLst/>
                        </a:rPr>
                        <a:t>635,00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19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VI.</a:t>
                      </a:r>
                      <a:endParaRPr lang="en-US" sz="1000" b="1" i="0" u="none" strike="noStrike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>
                          <a:effectLst/>
                        </a:rPr>
                        <a:t>Venituri de la UE 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u="none" strike="noStrike" dirty="0">
                          <a:effectLst/>
                        </a:rPr>
                        <a:t>56.464,34</a:t>
                      </a:r>
                      <a:endParaRPr lang="en-US" sz="1100" b="1" i="0" u="none" strike="noStrike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68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467150"/>
            <a:ext cx="8686800" cy="828250"/>
          </a:xfrm>
        </p:spPr>
        <p:txBody>
          <a:bodyPr/>
          <a:lstStyle/>
          <a:p>
            <a:pPr algn="ctr"/>
            <a:r>
              <a:rPr lang="ro-RO" sz="3000" dirty="0">
                <a:solidFill>
                  <a:srgbClr val="92D050"/>
                </a:solidFill>
                <a:ea typeface="+mn-ea"/>
                <a:cs typeface="+mn-cs"/>
              </a:rPr>
              <a:t>Comparație sume Legea bugetului 2023 și Legea Bugetului pe anul 2022</a:t>
            </a:r>
            <a:endParaRPr lang="en-US" sz="3000" dirty="0">
              <a:solidFill>
                <a:srgbClr val="92D050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defPPr>
              <a:defRPr lang="en-US"/>
            </a:defPPr>
            <a:lvl1pPr marL="0" algn="r" defTabSz="1218987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E69268-9C8B-4EBF-A9EE-DC5DC2D48DC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Oval 133">
            <a:extLst>
              <a:ext uri="{FF2B5EF4-FFF2-40B4-BE49-F238E27FC236}">
                <a16:creationId xmlns:a16="http://schemas.microsoft.com/office/drawing/2014/main" id="{6557A750-D06E-5A4D-8ADE-B76A1071C9F9}"/>
              </a:ext>
            </a:extLst>
          </p:cNvPr>
          <p:cNvSpPr/>
          <p:nvPr/>
        </p:nvSpPr>
        <p:spPr>
          <a:xfrm>
            <a:off x="-915988" y="4953000"/>
            <a:ext cx="152400" cy="152400"/>
          </a:xfrm>
          <a:prstGeom prst="ellipse">
            <a:avLst/>
          </a:prstGeom>
          <a:solidFill>
            <a:srgbClr val="2F87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2" name="Straight Connector 160">
            <a:extLst>
              <a:ext uri="{FF2B5EF4-FFF2-40B4-BE49-F238E27FC236}">
                <a16:creationId xmlns:a16="http://schemas.microsoft.com/office/drawing/2014/main" id="{37B506A0-BD93-7E48-9F93-B71EA97B249D}"/>
              </a:ext>
            </a:extLst>
          </p:cNvPr>
          <p:cNvCxnSpPr>
            <a:cxnSpLocks/>
          </p:cNvCxnSpPr>
          <p:nvPr/>
        </p:nvCxnSpPr>
        <p:spPr>
          <a:xfrm>
            <a:off x="-1338264" y="5033962"/>
            <a:ext cx="382588" cy="0"/>
          </a:xfrm>
          <a:prstGeom prst="line">
            <a:avLst/>
          </a:prstGeom>
          <a:ln>
            <a:solidFill>
              <a:srgbClr val="398B8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36876" y="2381826"/>
            <a:ext cx="921264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è"/>
            </a:pPr>
            <a:endParaRPr lang="hu-H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è"/>
            </a:pPr>
            <a:endParaRPr lang="hu-H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è"/>
            </a:pPr>
            <a:endParaRPr lang="en-US" sz="1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884612" y="1168281"/>
            <a:ext cx="8534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2" y="-304800"/>
            <a:ext cx="2438400" cy="243840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98603"/>
              </p:ext>
            </p:extLst>
          </p:nvPr>
        </p:nvGraphicFramePr>
        <p:xfrm>
          <a:off x="1370012" y="1576978"/>
          <a:ext cx="9372599" cy="4916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9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2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253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01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Nr</a:t>
                      </a:r>
                      <a:r>
                        <a:rPr lang="en-US" sz="1000" u="none" strike="noStrike" dirty="0">
                          <a:effectLst/>
                        </a:rPr>
                        <a:t>. </a:t>
                      </a:r>
                      <a:r>
                        <a:rPr lang="en-US" sz="1000" u="none" strike="noStrike" dirty="0" err="1">
                          <a:effectLst/>
                        </a:rPr>
                        <a:t>crt</a:t>
                      </a:r>
                      <a:r>
                        <a:rPr lang="en-US" sz="1000" u="none" strike="noStrike" dirty="0">
                          <a:effectLst/>
                        </a:rPr>
                        <a:t>.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Denumire</a:t>
                      </a:r>
                      <a:r>
                        <a:rPr lang="en-US" sz="1000" b="1" u="none" strike="noStrike" dirty="0">
                          <a:effectLst/>
                        </a:rPr>
                        <a:t> indicator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Suma - </a:t>
                      </a:r>
                      <a:r>
                        <a:rPr lang="en-US" sz="1000" b="1" u="none" strike="noStrike" dirty="0" err="1">
                          <a:effectLst/>
                        </a:rPr>
                        <a:t>Legea</a:t>
                      </a:r>
                      <a:r>
                        <a:rPr lang="en-US" sz="1000" b="1" u="none" strike="noStrike" dirty="0"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effectLst/>
                        </a:rPr>
                        <a:t>bugetului</a:t>
                      </a:r>
                      <a:r>
                        <a:rPr lang="en-US" sz="1000" b="1" u="none" strike="noStrike" dirty="0">
                          <a:effectLst/>
                        </a:rPr>
                        <a:t> 2022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Suma - </a:t>
                      </a:r>
                      <a:r>
                        <a:rPr lang="en-US" sz="1000" b="1" u="none" strike="noStrike" dirty="0" err="1">
                          <a:effectLst/>
                        </a:rPr>
                        <a:t>Legea</a:t>
                      </a:r>
                      <a:r>
                        <a:rPr lang="en-US" sz="1000" b="1" u="none" strike="noStrike" dirty="0">
                          <a:effectLst/>
                        </a:rPr>
                        <a:t> </a:t>
                      </a:r>
                      <a:r>
                        <a:rPr lang="en-US" sz="1000" b="1" u="none" strike="noStrike" dirty="0" err="1">
                          <a:effectLst/>
                        </a:rPr>
                        <a:t>bugetului</a:t>
                      </a:r>
                      <a:r>
                        <a:rPr lang="en-US" sz="1000" b="1" u="none" strike="noStrike" dirty="0">
                          <a:effectLst/>
                        </a:rPr>
                        <a:t> 2023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Observații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7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Sume defalcate din TVA pentru cheltuieli descentralizate. Total din care: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60.536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74.535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123,13%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7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Finanțarea serviciilor sociale de protecție a copilului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29.758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38.552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129,55%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7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Finanțarea centrelor publice pentru persoane adulte cu handicap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14.432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17.531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121,47%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Programul pentru școli a României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5.867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6.550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111,64%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1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000" u="none" strike="noStrike">
                          <a:effectLst/>
                        </a:rPr>
                        <a:t>Finanțarea drepturilor copiilor cu cerințe educaționale speciale care frecventează învățământul special</a:t>
                      </a:r>
                      <a:endParaRPr lang="vi-V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1.154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1.679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145,49%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vi-VN" sz="1000" u="none" strike="noStrike">
                          <a:effectLst/>
                        </a:rPr>
                        <a:t>Finanțarea cheltuielilor cu bunuri și servicii pentru întreținerea curentă a unităților de învățământ special și centrelor județene de resurse și asistență educațională din învățământul special</a:t>
                      </a:r>
                      <a:endParaRPr lang="vi-V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1.008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1.190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118,06%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4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Finanţarea culturii şi cultelor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8.253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8.836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107,06%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err="1">
                          <a:effectLst/>
                        </a:rPr>
                        <a:t>Neclerical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2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000" u="none" strike="noStrike">
                          <a:effectLst/>
                        </a:rPr>
                        <a:t>Finanțarea burselor din învățământul special</a:t>
                      </a:r>
                      <a:endParaRPr lang="vi-V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281,25%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000" u="none" strike="noStrike">
                          <a:effectLst/>
                        </a:rPr>
                        <a:t>Tichete sociale - învățământ</a:t>
                      </a:r>
                      <a:endParaRPr lang="vi-V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Nu </a:t>
                      </a:r>
                      <a:r>
                        <a:rPr lang="fr-FR" sz="1000" u="none" strike="noStrike" dirty="0" err="1">
                          <a:effectLst/>
                        </a:rPr>
                        <a:t>s-au</a:t>
                      </a:r>
                      <a:r>
                        <a:rPr lang="fr-FR" sz="1000" u="none" strike="noStrike" dirty="0">
                          <a:effectLst/>
                        </a:rPr>
                        <a:t> </a:t>
                      </a:r>
                      <a:r>
                        <a:rPr lang="fr-FR" sz="1000" u="none" strike="noStrike" dirty="0" err="1">
                          <a:effectLst/>
                        </a:rPr>
                        <a:t>alocat</a:t>
                      </a:r>
                      <a:r>
                        <a:rPr lang="fr-FR" sz="1000" u="none" strike="noStrike" dirty="0">
                          <a:effectLst/>
                        </a:rPr>
                        <a:t> </a:t>
                      </a:r>
                      <a:r>
                        <a:rPr lang="fr-FR" sz="1000" u="none" strike="noStrike" dirty="0" err="1">
                          <a:effectLst/>
                        </a:rPr>
                        <a:t>până</a:t>
                      </a:r>
                      <a:r>
                        <a:rPr lang="fr-FR" sz="1000" u="none" strike="noStrike" dirty="0">
                          <a:effectLst/>
                        </a:rPr>
                        <a:t> </a:t>
                      </a:r>
                      <a:r>
                        <a:rPr lang="fr-FR" sz="1000" u="none" strike="noStrike" dirty="0" err="1">
                          <a:effectLst/>
                        </a:rPr>
                        <a:t>acum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9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Finanțarea serviciilor publice județene de evidența persoanelor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00" u="none" strike="noStrike" dirty="0">
                          <a:effectLst/>
                        </a:rPr>
                        <a:t>Nici pentru anul 2023 nu sunt prevăzute sume pentru Evidența persoanelor, bugetul lor va trebui suportat din venituri proprii</a:t>
                      </a:r>
                      <a:endParaRPr lang="vi-V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5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000" u="none" strike="noStrike">
                          <a:effectLst/>
                        </a:rPr>
                        <a:t>Sume defalcate din TVA pentru lucrări pe drumuri comunale și județene</a:t>
                      </a:r>
                      <a:endParaRPr lang="vi-VN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14.304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17.880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125,00%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000" u="none" strike="noStrike" dirty="0">
                          <a:effectLst/>
                        </a:rPr>
                        <a:t>S-a prevăzut cu 4.239 mii lei mai mult decât anul prin Legea bugetului de stat</a:t>
                      </a:r>
                      <a:endParaRPr lang="vi-VN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1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u="none" strike="noStrike" dirty="0">
                          <a:effectLst/>
                        </a:rPr>
                        <a:t>Sume defalcate din TVA pentru echilibrare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60.125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50.603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84,16%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u="none" strike="noStrike" dirty="0">
                          <a:effectLst/>
                        </a:rPr>
                        <a:t>Diferența în minus este de 9.522 mii lei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Total sume TVA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134.965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143.018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105,97%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67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Cote defalcate din impozitul pe venit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54.933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63.716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115,99%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TOTAL SUME DIN COTE SI SUME DEFALCATE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u="none" strike="noStrike" dirty="0">
                          <a:effectLst/>
                        </a:rPr>
                        <a:t>189.898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u="none" strike="noStrike" dirty="0">
                          <a:effectLst/>
                        </a:rPr>
                        <a:t>206.734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108,87%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786" marR="6786" marT="678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733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467150"/>
            <a:ext cx="8686800" cy="828250"/>
          </a:xfrm>
        </p:spPr>
        <p:txBody>
          <a:bodyPr/>
          <a:lstStyle/>
          <a:p>
            <a:pPr algn="ctr"/>
            <a:r>
              <a:rPr lang="ro-RO" sz="3000" dirty="0">
                <a:solidFill>
                  <a:srgbClr val="92D050"/>
                </a:solidFill>
                <a:ea typeface="+mn-ea"/>
                <a:cs typeface="+mn-cs"/>
              </a:rPr>
              <a:t>Comparație sume Legea bugetului 2023 și Legea Bugetului pe anul 2022</a:t>
            </a:r>
            <a:endParaRPr lang="en-US" sz="3000" dirty="0">
              <a:solidFill>
                <a:srgbClr val="92D050"/>
              </a:solidFill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defPPr>
              <a:defRPr lang="en-US"/>
            </a:defPPr>
            <a:lvl1pPr marL="0" algn="r" defTabSz="1218987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0949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algn="l" defTabSz="1218987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E69268-9C8B-4EBF-A9EE-DC5DC2D48DC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Oval 133">
            <a:extLst>
              <a:ext uri="{FF2B5EF4-FFF2-40B4-BE49-F238E27FC236}">
                <a16:creationId xmlns:a16="http://schemas.microsoft.com/office/drawing/2014/main" id="{6557A750-D06E-5A4D-8ADE-B76A1071C9F9}"/>
              </a:ext>
            </a:extLst>
          </p:cNvPr>
          <p:cNvSpPr/>
          <p:nvPr/>
        </p:nvSpPr>
        <p:spPr>
          <a:xfrm>
            <a:off x="-915988" y="4953000"/>
            <a:ext cx="152400" cy="152400"/>
          </a:xfrm>
          <a:prstGeom prst="ellipse">
            <a:avLst/>
          </a:prstGeom>
          <a:solidFill>
            <a:srgbClr val="2F87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2" name="Straight Connector 160">
            <a:extLst>
              <a:ext uri="{FF2B5EF4-FFF2-40B4-BE49-F238E27FC236}">
                <a16:creationId xmlns:a16="http://schemas.microsoft.com/office/drawing/2014/main" id="{37B506A0-BD93-7E48-9F93-B71EA97B249D}"/>
              </a:ext>
            </a:extLst>
          </p:cNvPr>
          <p:cNvCxnSpPr>
            <a:cxnSpLocks/>
          </p:cNvCxnSpPr>
          <p:nvPr/>
        </p:nvCxnSpPr>
        <p:spPr>
          <a:xfrm>
            <a:off x="-1338264" y="5033962"/>
            <a:ext cx="382588" cy="0"/>
          </a:xfrm>
          <a:prstGeom prst="line">
            <a:avLst/>
          </a:prstGeom>
          <a:ln>
            <a:solidFill>
              <a:srgbClr val="398B8E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36876" y="2381826"/>
            <a:ext cx="921264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è"/>
            </a:pPr>
            <a:endParaRPr lang="hu-H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è"/>
            </a:pPr>
            <a:endParaRPr lang="hu-HU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è"/>
            </a:pPr>
            <a:endParaRPr lang="en-US" sz="1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884612" y="1168281"/>
            <a:ext cx="85344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2" y="-304800"/>
            <a:ext cx="2438400" cy="2438400"/>
          </a:xfrm>
          <a:prstGeom prst="rect">
            <a:avLst/>
          </a:prstGeom>
        </p:spPr>
      </p:pic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302962"/>
              </p:ext>
            </p:extLst>
          </p:nvPr>
        </p:nvGraphicFramePr>
        <p:xfrm>
          <a:off x="2360612" y="1447800"/>
          <a:ext cx="8534400" cy="509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2519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96480"/>
      </a:accent1>
      <a:accent2>
        <a:srgbClr val="6AB7C2"/>
      </a:accent2>
      <a:accent3>
        <a:srgbClr val="F1C96C"/>
      </a:accent3>
      <a:accent4>
        <a:srgbClr val="F4614E"/>
      </a:accent4>
      <a:accent5>
        <a:srgbClr val="3D3F44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26150</TotalTime>
  <Words>536</Words>
  <Application>Microsoft Office PowerPoint</Application>
  <PresentationFormat>Custom</PresentationFormat>
  <Paragraphs>187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Veniturile bugetului județul Harghita pentru anul 2023 Hargita megye saját költségvetésének  jövedelmi mutatói</vt:lpstr>
      <vt:lpstr>Veniturile pentru anul 2023 al judetului Harghita</vt:lpstr>
      <vt:lpstr>Comparație sume Legea bugetului 2023 și Legea Bugetului pe anul 2022</vt:lpstr>
      <vt:lpstr>Comparație sume Legea bugetului 2023 și Legea Bugetului pe anul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Hmt Hmt</cp:lastModifiedBy>
  <cp:revision>568</cp:revision>
  <cp:lastPrinted>2020-01-13T08:42:57Z</cp:lastPrinted>
  <dcterms:created xsi:type="dcterms:W3CDTF">2013-09-12T13:05:01Z</dcterms:created>
  <dcterms:modified xsi:type="dcterms:W3CDTF">2023-01-03T12:25:43Z</dcterms:modified>
</cp:coreProperties>
</file>